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9BB6-8E67-484E-A472-0A007A70FDC6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FB71-F7DD-4C33-9FD4-8770EDD40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85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9BB6-8E67-484E-A472-0A007A70FDC6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FB71-F7DD-4C33-9FD4-8770EDD40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220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9BB6-8E67-484E-A472-0A007A70FDC6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FB71-F7DD-4C33-9FD4-8770EDD40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477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9BB6-8E67-484E-A472-0A007A70FDC6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FB71-F7DD-4C33-9FD4-8770EDD40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45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9BB6-8E67-484E-A472-0A007A70FDC6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FB71-F7DD-4C33-9FD4-8770EDD40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500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9BB6-8E67-484E-A472-0A007A70FDC6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FB71-F7DD-4C33-9FD4-8770EDD40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18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9BB6-8E67-484E-A472-0A007A70FDC6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FB71-F7DD-4C33-9FD4-8770EDD40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637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9BB6-8E67-484E-A472-0A007A70FDC6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FB71-F7DD-4C33-9FD4-8770EDD40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359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9BB6-8E67-484E-A472-0A007A70FDC6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FB71-F7DD-4C33-9FD4-8770EDD40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89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9BB6-8E67-484E-A472-0A007A70FDC6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FB71-F7DD-4C33-9FD4-8770EDD40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796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9BB6-8E67-484E-A472-0A007A70FDC6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FB71-F7DD-4C33-9FD4-8770EDD40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483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F9BB6-8E67-484E-A472-0A007A70FDC6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1FB71-F7DD-4C33-9FD4-8770EDD40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04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S2 Block 4 Test Revision (A)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GB" dirty="0" smtClean="0"/>
                  <a:t>Calculate</a:t>
                </a:r>
              </a:p>
              <a:p>
                <a:pPr marL="914400" lvl="1" indent="-514350">
                  <a:buFont typeface="+mj-lt"/>
                  <a:buAutoNum type="alphaLcParenR"/>
                </a:pPr>
                <a:r>
                  <a:rPr lang="en-GB" dirty="0" smtClean="0"/>
                  <a:t>4 - 1.76</a:t>
                </a:r>
              </a:p>
              <a:p>
                <a:pPr marL="914400" lvl="1" indent="-514350">
                  <a:buFont typeface="+mj-lt"/>
                  <a:buAutoNum type="alphaLcParenR"/>
                </a:pPr>
                <a:r>
                  <a:rPr lang="en-GB" dirty="0" smtClean="0"/>
                  <a:t>7 – 3.59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GB" dirty="0" smtClean="0"/>
                  <a:t>Calculate</a:t>
                </a:r>
              </a:p>
              <a:p>
                <a:pPr marL="914400" lvl="1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7 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×15.9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endParaRPr lang="en-GB" dirty="0" smtClean="0"/>
              </a:p>
              <a:p>
                <a:pPr marL="914400" lvl="1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3 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×13.7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 t="-20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582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S2 Block 4 Test Revision (B)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GB" dirty="0" smtClean="0"/>
                  <a:t>Calculate</a:t>
                </a:r>
              </a:p>
              <a:p>
                <a:pPr marL="914400" lvl="1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GB" b="0" i="1" smtClean="0">
                        <a:latin typeface="Cambria Math"/>
                      </a:rPr>
                      <m:t> − 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endParaRPr lang="en-GB" b="0" dirty="0" smtClean="0"/>
              </a:p>
              <a:p>
                <a:pPr marL="914400" lvl="1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en-GB" b="0" i="1" smtClean="0">
                        <a:latin typeface="Cambria Math"/>
                      </a:rPr>
                      <m:t> − 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GB" b="0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GB" dirty="0" smtClean="0"/>
                  <a:t>Calculate</a:t>
                </a:r>
              </a:p>
              <a:p>
                <a:pPr marL="914400" lvl="1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3</m:t>
                    </m:r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en-GB" b="0" i="1" smtClean="0">
                        <a:latin typeface="Cambria Math"/>
                      </a:rPr>
                      <m:t>+4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GB" dirty="0" smtClean="0"/>
              </a:p>
              <a:p>
                <a:pPr marL="914400" lvl="1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2</m:t>
                    </m:r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GB" b="0" i="1" smtClean="0">
                        <a:latin typeface="Cambria Math"/>
                      </a:rPr>
                      <m:t>+1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14</m:t>
                        </m:r>
                      </m:den>
                    </m:f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 t="-20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636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S2 Block 4 Test Revision (C)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GB" dirty="0" smtClean="0"/>
                  <a:t>Calculate</a:t>
                </a:r>
              </a:p>
              <a:p>
                <a:pPr marL="914400" lvl="1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3</m:t>
                    </m:r>
                    <m:r>
                      <a:rPr lang="en-GB" b="0" i="1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× 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GB" b="0" dirty="0" smtClean="0">
                  <a:ea typeface="Cambria Math"/>
                </a:endParaRPr>
              </a:p>
              <a:p>
                <a:pPr marL="914400" lvl="1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  <a:ea typeface="Cambria Math"/>
                      </a:rPr>
                      <m:t>7 × 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GB" b="0" dirty="0" smtClean="0">
                  <a:ea typeface="Cambria Math"/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GB" dirty="0" smtClean="0"/>
                  <a:t>Calculate</a:t>
                </a:r>
              </a:p>
              <a:p>
                <a:pPr marL="914400" lvl="1" indent="-514350">
                  <a:buFont typeface="+mj-lt"/>
                  <a:buAutoNum type="alphaLcParenR"/>
                </a:pPr>
                <a:r>
                  <a:rPr lang="en-GB" dirty="0" smtClean="0"/>
                  <a:t>75% of 332kg</a:t>
                </a:r>
              </a:p>
              <a:p>
                <a:pPr marL="914400" lvl="1" indent="-514350">
                  <a:buFont typeface="+mj-lt"/>
                  <a:buAutoNum type="alphaLcParenR"/>
                </a:pPr>
                <a:r>
                  <a:rPr lang="en-GB" dirty="0" smtClean="0"/>
                  <a:t>75% of £128</a:t>
                </a:r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 t="-20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636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S2 Block 4 Test Revision (D)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Calculate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GB" dirty="0" smtClean="0"/>
              <a:t>20% of £4.65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GB" dirty="0" smtClean="0"/>
              <a:t>20% of 35.25kg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If 3 cans of juice cost £1.86, how much will 4 cans cost?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If 3 apples cost 96p, how much will 4 apples cost?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636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S2 Block 4 </a:t>
            </a:r>
            <a:r>
              <a:rPr lang="en-GB" smtClean="0"/>
              <a:t>Test Revision (E)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Consider the following </a:t>
            </a:r>
            <a:r>
              <a:rPr lang="en-GB" dirty="0"/>
              <a:t>s</a:t>
            </a:r>
            <a:r>
              <a:rPr lang="en-GB" dirty="0" smtClean="0"/>
              <a:t>et of data</a:t>
            </a:r>
          </a:p>
          <a:p>
            <a:pPr marL="800100" lvl="2" indent="0">
              <a:buNone/>
            </a:pPr>
            <a:r>
              <a:rPr lang="en-GB" dirty="0" smtClean="0"/>
              <a:t>-11, 5, -1, 1, -8, 2, 5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GB" dirty="0" smtClean="0"/>
              <a:t>Calculate the mean 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GB" dirty="0" smtClean="0"/>
              <a:t>State the mode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GB" dirty="0" smtClean="0"/>
              <a:t>Which of these two averages best represents the data</a:t>
            </a:r>
          </a:p>
          <a:p>
            <a:pPr marL="400050" lvl="1" indent="0">
              <a:buNone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Consider the following set of data</a:t>
            </a:r>
          </a:p>
          <a:p>
            <a:pPr marL="800100" lvl="2" indent="0">
              <a:buNone/>
            </a:pPr>
            <a:r>
              <a:rPr lang="en-GB" dirty="0" smtClean="0"/>
              <a:t>-</a:t>
            </a:r>
            <a:r>
              <a:rPr lang="en-GB" dirty="0"/>
              <a:t>9</a:t>
            </a:r>
            <a:r>
              <a:rPr lang="en-GB" dirty="0" smtClean="0"/>
              <a:t>, </a:t>
            </a:r>
            <a:r>
              <a:rPr lang="en-GB" dirty="0"/>
              <a:t>7</a:t>
            </a:r>
            <a:r>
              <a:rPr lang="en-GB" dirty="0" smtClean="0"/>
              <a:t>, </a:t>
            </a:r>
            <a:r>
              <a:rPr lang="en-GB" dirty="0"/>
              <a:t>1</a:t>
            </a:r>
            <a:r>
              <a:rPr lang="en-GB" dirty="0" smtClean="0"/>
              <a:t>, </a:t>
            </a:r>
            <a:r>
              <a:rPr lang="en-GB" dirty="0"/>
              <a:t>3</a:t>
            </a:r>
            <a:r>
              <a:rPr lang="en-GB" dirty="0" smtClean="0"/>
              <a:t>, -6, </a:t>
            </a:r>
            <a:r>
              <a:rPr lang="en-GB" dirty="0"/>
              <a:t>4</a:t>
            </a:r>
            <a:r>
              <a:rPr lang="en-GB" dirty="0" smtClean="0"/>
              <a:t>, </a:t>
            </a:r>
            <a:r>
              <a:rPr lang="en-GB" dirty="0"/>
              <a:t>7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GB" dirty="0"/>
              <a:t>Calculate the mean 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GB" dirty="0"/>
              <a:t>State the mode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GB" dirty="0"/>
              <a:t>Which of these two averages best represents the data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636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S2 Block 4 Test Revision (F)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GB" dirty="0" smtClean="0"/>
                  <a:t>Multiply out the brackets and simplify</a:t>
                </a:r>
              </a:p>
              <a:p>
                <a:pPr marL="914400" lvl="1" indent="-514350">
                  <a:buFont typeface="+mj-lt"/>
                  <a:buAutoNum type="alphaLcParenR"/>
                </a:pPr>
                <a:r>
                  <a:rPr lang="en-GB" dirty="0" smtClean="0"/>
                  <a:t>4(2x + 7) – 4</a:t>
                </a:r>
              </a:p>
              <a:p>
                <a:pPr marL="914400" lvl="1" indent="-514350">
                  <a:buFont typeface="+mj-lt"/>
                  <a:buAutoNum type="alphaLcParenR"/>
                </a:pPr>
                <a:r>
                  <a:rPr lang="en-GB" dirty="0" smtClean="0"/>
                  <a:t>3(3x – 4) + 2</a:t>
                </a:r>
              </a:p>
              <a:p>
                <a:pPr marL="914400" lvl="1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  <m:r>
                          <a:rPr lang="en-GB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</m:e>
                    </m:d>
                  </m:oMath>
                </a14:m>
                <a:endParaRPr lang="en-GB" b="0" dirty="0" smtClean="0"/>
              </a:p>
              <a:p>
                <a:pPr marL="914400" lvl="1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GB" b="0" i="1" smtClean="0">
                        <a:latin typeface="Cambria Math"/>
                      </a:rPr>
                      <m:t>(6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 − 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GB" b="0" i="1" smtClean="0">
                        <a:latin typeface="Cambria Math"/>
                      </a:rPr>
                      <m:t>)</m:t>
                    </m:r>
                  </m:oMath>
                </a14:m>
                <a:endParaRPr lang="en-GB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GB" dirty="0" smtClean="0"/>
                  <a:t>If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𝑎</m:t>
                    </m:r>
                    <m:r>
                      <a:rPr lang="en-GB" b="0" i="1" smtClean="0">
                        <a:latin typeface="Cambria Math"/>
                      </a:rPr>
                      <m:t>=3</m:t>
                    </m:r>
                  </m:oMath>
                </a14:m>
                <a:r>
                  <a:rPr lang="en-GB" dirty="0" smtClean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𝑏</m:t>
                    </m:r>
                    <m:r>
                      <a:rPr lang="en-GB" b="0" i="1" smtClean="0">
                        <a:latin typeface="Cambria Math"/>
                      </a:rPr>
                      <m:t>=4</m:t>
                    </m:r>
                  </m:oMath>
                </a14:m>
                <a:r>
                  <a:rPr lang="en-GB" dirty="0" smtClean="0"/>
                  <a:t> work out the value of</a:t>
                </a:r>
              </a:p>
              <a:p>
                <a:pPr marL="914400" lvl="1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b="0" i="1" smtClean="0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 </m:t>
                    </m:r>
                  </m:oMath>
                </a14:m>
                <a:endParaRPr lang="en-GB" b="0" dirty="0" smtClean="0"/>
              </a:p>
              <a:p>
                <a:pPr marL="914400" lvl="1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𝑎𝑏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095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S2 Block 4 Test Revision (G)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GB" dirty="0" smtClean="0"/>
                  <a:t>Solve the following equations</a:t>
                </a:r>
              </a:p>
              <a:p>
                <a:pPr marL="914400" lvl="1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GB" b="0" i="1" smtClean="0">
                        <a:latin typeface="Cambria Math"/>
                      </a:rPr>
                      <m:t> =3</m:t>
                    </m:r>
                  </m:oMath>
                </a14:m>
                <a:endParaRPr lang="en-GB" b="0" dirty="0" smtClean="0"/>
              </a:p>
              <a:p>
                <a:pPr marL="914400" lvl="1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 −5=7</m:t>
                    </m:r>
                  </m:oMath>
                </a14:m>
                <a:endParaRPr lang="en-GB" b="0" dirty="0" smtClean="0"/>
              </a:p>
              <a:p>
                <a:pPr marL="914400" lvl="1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3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 −2=19</m:t>
                    </m:r>
                  </m:oMath>
                </a14:m>
                <a:endParaRPr lang="en-GB" b="0" dirty="0" smtClean="0"/>
              </a:p>
              <a:p>
                <a:pPr marL="914400" lvl="1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GB" b="0" i="1" smtClean="0">
                        <a:latin typeface="Cambria Math"/>
                      </a:rPr>
                      <m:t>=4</m:t>
                    </m:r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 t="-20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095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S2 Block 4 Test Revision (H)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Find the size of the angles marked with a letter.</a:t>
            </a: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25" name="Group 24"/>
          <p:cNvGrpSpPr/>
          <p:nvPr/>
        </p:nvGrpSpPr>
        <p:grpSpPr>
          <a:xfrm>
            <a:off x="1346564" y="2780928"/>
            <a:ext cx="2592288" cy="1161989"/>
            <a:chOff x="1346564" y="2780928"/>
            <a:chExt cx="2592288" cy="1161989"/>
          </a:xfrm>
        </p:grpSpPr>
        <p:grpSp>
          <p:nvGrpSpPr>
            <p:cNvPr id="24" name="Group 23"/>
            <p:cNvGrpSpPr/>
            <p:nvPr/>
          </p:nvGrpSpPr>
          <p:grpSpPr>
            <a:xfrm>
              <a:off x="1346564" y="2780928"/>
              <a:ext cx="2592288" cy="1161989"/>
              <a:chOff x="1346564" y="2780928"/>
              <a:chExt cx="2592288" cy="1161989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2829618" y="3573016"/>
                <a:ext cx="3850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b</a:t>
                </a:r>
                <a:r>
                  <a:rPr lang="en-GB" dirty="0" smtClean="0"/>
                  <a:t>°</a:t>
                </a:r>
                <a:endParaRPr lang="en-GB" dirty="0"/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1346564" y="2780928"/>
                <a:ext cx="2592288" cy="1161989"/>
                <a:chOff x="1346564" y="2780928"/>
                <a:chExt cx="2592288" cy="1161989"/>
              </a:xfrm>
            </p:grpSpPr>
            <p:grpSp>
              <p:nvGrpSpPr>
                <p:cNvPr id="21" name="Group 20"/>
                <p:cNvGrpSpPr/>
                <p:nvPr/>
              </p:nvGrpSpPr>
              <p:grpSpPr>
                <a:xfrm>
                  <a:off x="1346564" y="2780928"/>
                  <a:ext cx="2592288" cy="1161420"/>
                  <a:chOff x="1346564" y="2780928"/>
                  <a:chExt cx="2592288" cy="1161420"/>
                </a:xfrm>
              </p:grpSpPr>
              <p:grpSp>
                <p:nvGrpSpPr>
                  <p:cNvPr id="15" name="Group 14"/>
                  <p:cNvGrpSpPr/>
                  <p:nvPr/>
                </p:nvGrpSpPr>
                <p:grpSpPr>
                  <a:xfrm>
                    <a:off x="1346564" y="2780928"/>
                    <a:ext cx="2592288" cy="1080120"/>
                    <a:chOff x="1583668" y="3140968"/>
                    <a:chExt cx="2592288" cy="1080120"/>
                  </a:xfrm>
                </p:grpSpPr>
                <p:grpSp>
                  <p:nvGrpSpPr>
                    <p:cNvPr id="11" name="Group 10"/>
                    <p:cNvGrpSpPr/>
                    <p:nvPr/>
                  </p:nvGrpSpPr>
                  <p:grpSpPr>
                    <a:xfrm>
                      <a:off x="1583668" y="3140968"/>
                      <a:ext cx="2592288" cy="1080120"/>
                      <a:chOff x="1691680" y="4509120"/>
                      <a:chExt cx="2592288" cy="1080120"/>
                    </a:xfrm>
                  </p:grpSpPr>
                  <p:cxnSp>
                    <p:nvCxnSpPr>
                      <p:cNvPr id="3" name="Straight Connector 2"/>
                      <p:cNvCxnSpPr/>
                      <p:nvPr/>
                    </p:nvCxnSpPr>
                    <p:spPr>
                      <a:xfrm>
                        <a:off x="1691680" y="5589240"/>
                        <a:ext cx="2592288" cy="0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" name="Straight Connector 6"/>
                      <p:cNvCxnSpPr/>
                      <p:nvPr/>
                    </p:nvCxnSpPr>
                    <p:spPr>
                      <a:xfrm flipV="1">
                        <a:off x="1691680" y="4509120"/>
                        <a:ext cx="792088" cy="1080120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" name="Straight Connector 9"/>
                      <p:cNvCxnSpPr/>
                      <p:nvPr/>
                    </p:nvCxnSpPr>
                    <p:spPr>
                      <a:xfrm flipH="1" flipV="1">
                        <a:off x="2483768" y="4509120"/>
                        <a:ext cx="792088" cy="1080120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2" name="Straight Connector 11"/>
                    <p:cNvCxnSpPr/>
                    <p:nvPr/>
                  </p:nvCxnSpPr>
                  <p:spPr>
                    <a:xfrm flipV="1">
                      <a:off x="2642708" y="3537012"/>
                      <a:ext cx="216024" cy="288032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" name="Straight Connector 13"/>
                    <p:cNvCxnSpPr/>
                    <p:nvPr/>
                  </p:nvCxnSpPr>
                  <p:spPr>
                    <a:xfrm flipH="1" flipV="1">
                      <a:off x="1835696" y="3573016"/>
                      <a:ext cx="216024" cy="288032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1457978" y="3573016"/>
                    <a:ext cx="49725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dirty="0" smtClean="0"/>
                      <a:t>69°</a:t>
                    </a:r>
                    <a:endParaRPr lang="en-GB" dirty="0"/>
                  </a:p>
                </p:txBody>
              </p:sp>
            </p:grpSp>
            <p:sp>
              <p:nvSpPr>
                <p:cNvPr id="20" name="TextBox 19"/>
                <p:cNvSpPr txBox="1"/>
                <p:nvPr/>
              </p:nvSpPr>
              <p:spPr>
                <a:xfrm>
                  <a:off x="2455798" y="3573585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a</a:t>
                  </a:r>
                  <a:r>
                    <a:rPr lang="en-GB" dirty="0" smtClean="0"/>
                    <a:t>°</a:t>
                  </a:r>
                  <a:endParaRPr lang="en-GB" dirty="0"/>
                </a:p>
              </p:txBody>
            </p:sp>
          </p:grpSp>
        </p:grpSp>
        <p:sp>
          <p:nvSpPr>
            <p:cNvPr id="22" name="TextBox 21"/>
            <p:cNvSpPr txBox="1"/>
            <p:nvPr/>
          </p:nvSpPr>
          <p:spPr>
            <a:xfrm>
              <a:off x="1955230" y="2807640"/>
              <a:ext cx="360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c</a:t>
              </a:r>
              <a:r>
                <a:rPr lang="en-GB" dirty="0" smtClean="0"/>
                <a:t>°</a:t>
              </a:r>
              <a:endParaRPr lang="en-GB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477884" y="4653136"/>
            <a:ext cx="2592288" cy="1161989"/>
            <a:chOff x="1346564" y="2780928"/>
            <a:chExt cx="2592288" cy="1161989"/>
          </a:xfrm>
        </p:grpSpPr>
        <p:grpSp>
          <p:nvGrpSpPr>
            <p:cNvPr id="27" name="Group 26"/>
            <p:cNvGrpSpPr/>
            <p:nvPr/>
          </p:nvGrpSpPr>
          <p:grpSpPr>
            <a:xfrm>
              <a:off x="1346564" y="2780928"/>
              <a:ext cx="2592288" cy="1161989"/>
              <a:chOff x="1346564" y="2780928"/>
              <a:chExt cx="2592288" cy="1161989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2829618" y="3573016"/>
                <a:ext cx="3786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e°</a:t>
                </a:r>
                <a:endParaRPr lang="en-GB" dirty="0"/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1346564" y="2780928"/>
                <a:ext cx="2592288" cy="1161989"/>
                <a:chOff x="1346564" y="2780928"/>
                <a:chExt cx="2592288" cy="1161989"/>
              </a:xfrm>
            </p:grpSpPr>
            <p:grpSp>
              <p:nvGrpSpPr>
                <p:cNvPr id="31" name="Group 30"/>
                <p:cNvGrpSpPr/>
                <p:nvPr/>
              </p:nvGrpSpPr>
              <p:grpSpPr>
                <a:xfrm>
                  <a:off x="1346564" y="2780928"/>
                  <a:ext cx="2592288" cy="1161420"/>
                  <a:chOff x="1346564" y="2780928"/>
                  <a:chExt cx="2592288" cy="1161420"/>
                </a:xfrm>
              </p:grpSpPr>
              <p:grpSp>
                <p:nvGrpSpPr>
                  <p:cNvPr id="33" name="Group 32"/>
                  <p:cNvGrpSpPr/>
                  <p:nvPr/>
                </p:nvGrpSpPr>
                <p:grpSpPr>
                  <a:xfrm>
                    <a:off x="1346564" y="2780928"/>
                    <a:ext cx="2592288" cy="1080120"/>
                    <a:chOff x="1583668" y="3140968"/>
                    <a:chExt cx="2592288" cy="1080120"/>
                  </a:xfrm>
                </p:grpSpPr>
                <p:grpSp>
                  <p:nvGrpSpPr>
                    <p:cNvPr id="35" name="Group 34"/>
                    <p:cNvGrpSpPr/>
                    <p:nvPr/>
                  </p:nvGrpSpPr>
                  <p:grpSpPr>
                    <a:xfrm>
                      <a:off x="1583668" y="3140968"/>
                      <a:ext cx="2592288" cy="1080120"/>
                      <a:chOff x="1691680" y="4509120"/>
                      <a:chExt cx="2592288" cy="1080120"/>
                    </a:xfrm>
                  </p:grpSpPr>
                  <p:cxnSp>
                    <p:nvCxnSpPr>
                      <p:cNvPr id="38" name="Straight Connector 37"/>
                      <p:cNvCxnSpPr/>
                      <p:nvPr/>
                    </p:nvCxnSpPr>
                    <p:spPr>
                      <a:xfrm>
                        <a:off x="1691680" y="5589240"/>
                        <a:ext cx="2592288" cy="0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" name="Straight Connector 38"/>
                      <p:cNvCxnSpPr/>
                      <p:nvPr/>
                    </p:nvCxnSpPr>
                    <p:spPr>
                      <a:xfrm flipV="1">
                        <a:off x="1691680" y="4509120"/>
                        <a:ext cx="792088" cy="1080120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0" name="Straight Connector 39"/>
                      <p:cNvCxnSpPr/>
                      <p:nvPr/>
                    </p:nvCxnSpPr>
                    <p:spPr>
                      <a:xfrm flipH="1" flipV="1">
                        <a:off x="2483768" y="4509120"/>
                        <a:ext cx="792088" cy="1080120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36" name="Straight Connector 35"/>
                    <p:cNvCxnSpPr/>
                    <p:nvPr/>
                  </p:nvCxnSpPr>
                  <p:spPr>
                    <a:xfrm flipV="1">
                      <a:off x="2642708" y="3537012"/>
                      <a:ext cx="216024" cy="288032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Straight Connector 36"/>
                    <p:cNvCxnSpPr/>
                    <p:nvPr/>
                  </p:nvCxnSpPr>
                  <p:spPr>
                    <a:xfrm flipH="1" flipV="1">
                      <a:off x="1835696" y="3573016"/>
                      <a:ext cx="216024" cy="288032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1457978" y="3573016"/>
                    <a:ext cx="49725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dirty="0" smtClean="0"/>
                      <a:t>75°</a:t>
                    </a:r>
                    <a:endParaRPr lang="en-GB" dirty="0"/>
                  </a:p>
                </p:txBody>
              </p:sp>
            </p:grpSp>
            <p:sp>
              <p:nvSpPr>
                <p:cNvPr id="32" name="TextBox 31"/>
                <p:cNvSpPr txBox="1"/>
                <p:nvPr/>
              </p:nvSpPr>
              <p:spPr>
                <a:xfrm>
                  <a:off x="2455798" y="3573585"/>
                  <a:ext cx="38504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d°</a:t>
                  </a:r>
                  <a:endParaRPr lang="en-GB" dirty="0"/>
                </a:p>
              </p:txBody>
            </p:sp>
          </p:grpSp>
        </p:grpSp>
        <p:sp>
          <p:nvSpPr>
            <p:cNvPr id="28" name="TextBox 27"/>
            <p:cNvSpPr txBox="1"/>
            <p:nvPr/>
          </p:nvSpPr>
          <p:spPr>
            <a:xfrm>
              <a:off x="1955230" y="2807640"/>
              <a:ext cx="3337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f°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45095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S2 Block 4 Test Revision </a:t>
            </a:r>
            <a:r>
              <a:rPr lang="en-GB" dirty="0" smtClean="0"/>
              <a:t>(I)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 spent the time from 18:15 until 19:20 studying every night from 29</a:t>
            </a:r>
            <a:r>
              <a:rPr lang="en-GB" baseline="30000" dirty="0" smtClean="0"/>
              <a:t>th</a:t>
            </a:r>
            <a:r>
              <a:rPr lang="en-GB" dirty="0" smtClean="0"/>
              <a:t> April until the 2</a:t>
            </a:r>
            <a:r>
              <a:rPr lang="en-GB" baseline="30000" dirty="0" smtClean="0"/>
              <a:t>nd</a:t>
            </a:r>
            <a:r>
              <a:rPr lang="en-GB" dirty="0" smtClean="0"/>
              <a:t> May (including both dates).  How long did I spend studying in total?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 spent the time from </a:t>
            </a:r>
            <a:r>
              <a:rPr lang="en-GB" dirty="0" smtClean="0"/>
              <a:t>17:45 </a:t>
            </a:r>
            <a:r>
              <a:rPr lang="en-GB" dirty="0"/>
              <a:t>until </a:t>
            </a:r>
            <a:r>
              <a:rPr lang="en-GB" dirty="0" smtClean="0"/>
              <a:t>21:25 </a:t>
            </a:r>
            <a:r>
              <a:rPr lang="en-GB" dirty="0"/>
              <a:t>studying every night from </a:t>
            </a:r>
            <a:r>
              <a:rPr lang="en-GB" dirty="0" smtClean="0"/>
              <a:t>29</a:t>
            </a:r>
            <a:r>
              <a:rPr lang="en-GB" baseline="30000" dirty="0" smtClean="0"/>
              <a:t>th </a:t>
            </a:r>
            <a:r>
              <a:rPr lang="en-GB" dirty="0" smtClean="0"/>
              <a:t>September until </a:t>
            </a:r>
            <a:r>
              <a:rPr lang="en-GB" dirty="0"/>
              <a:t>the 2</a:t>
            </a:r>
            <a:r>
              <a:rPr lang="en-GB" baseline="30000" dirty="0"/>
              <a:t>nd</a:t>
            </a:r>
            <a:r>
              <a:rPr lang="en-GB" dirty="0"/>
              <a:t> </a:t>
            </a:r>
            <a:r>
              <a:rPr lang="en-GB" dirty="0" smtClean="0"/>
              <a:t>October </a:t>
            </a:r>
            <a:r>
              <a:rPr lang="en-GB" dirty="0"/>
              <a:t>(including both dates).  How long did I spend studying in total?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813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470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S2 Block 4 Test Revision (A)</vt:lpstr>
      <vt:lpstr>S2 Block 4 Test Revision (B)</vt:lpstr>
      <vt:lpstr>S2 Block 4 Test Revision (C)</vt:lpstr>
      <vt:lpstr>S2 Block 4 Test Revision (D)</vt:lpstr>
      <vt:lpstr>S2 Block 4 Test Revision (E)</vt:lpstr>
      <vt:lpstr>S2 Block 4 Test Revision (F)</vt:lpstr>
      <vt:lpstr>S2 Block 4 Test Revision (G)</vt:lpstr>
      <vt:lpstr>S2 Block 4 Test Revision (H)</vt:lpstr>
      <vt:lpstr>S2 Block 4 Test Revision (I)</vt:lpstr>
    </vt:vector>
  </TitlesOfParts>
  <Company>Fujitsu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S2 Block 4 Test Revision (A)</dc:title>
  <dc:creator>stephensonc</dc:creator>
  <cp:lastModifiedBy>stephensonc</cp:lastModifiedBy>
  <cp:revision>8</cp:revision>
  <dcterms:created xsi:type="dcterms:W3CDTF">2016-05-11T07:39:46Z</dcterms:created>
  <dcterms:modified xsi:type="dcterms:W3CDTF">2016-05-12T09:53:45Z</dcterms:modified>
</cp:coreProperties>
</file>