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0DF4-4917-412D-BAA6-4D895841EEE7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9836E-8630-4C35-8FFD-D28A89B38C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0DF4-4917-412D-BAA6-4D895841EEE7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9836E-8630-4C35-8FFD-D28A89B38C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0DF4-4917-412D-BAA6-4D895841EEE7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9836E-8630-4C35-8FFD-D28A89B38C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0DF4-4917-412D-BAA6-4D895841EEE7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9836E-8630-4C35-8FFD-D28A89B38C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0DF4-4917-412D-BAA6-4D895841EEE7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9836E-8630-4C35-8FFD-D28A89B38C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0DF4-4917-412D-BAA6-4D895841EEE7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9836E-8630-4C35-8FFD-D28A89B38C0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0DF4-4917-412D-BAA6-4D895841EEE7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9836E-8630-4C35-8FFD-D28A89B38C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0DF4-4917-412D-BAA6-4D895841EEE7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9836E-8630-4C35-8FFD-D28A89B38C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0DF4-4917-412D-BAA6-4D895841EEE7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9836E-8630-4C35-8FFD-D28A89B38C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0DF4-4917-412D-BAA6-4D895841EEE7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69836E-8630-4C35-8FFD-D28A89B38C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0DF4-4917-412D-BAA6-4D895841EEE7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9836E-8630-4C35-8FFD-D28A89B38C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0D0DF4-4917-412D-BAA6-4D895841EEE7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669836E-8630-4C35-8FFD-D28A89B38C0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S1 Block 2 Test Revision (1)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sz="24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𝑐</m:t>
                      </m:r>
                      <m:r>
                        <a:rPr lang="en-GB" sz="2400" b="0" i="1" smtClean="0">
                          <a:latin typeface="Cambria Math"/>
                        </a:rPr>
                        <m:t>=7, </m:t>
                      </m:r>
                      <m:r>
                        <a:rPr lang="en-GB" sz="2400" b="0" i="1" smtClean="0">
                          <a:latin typeface="Cambria Math"/>
                        </a:rPr>
                        <m:t>𝑑</m:t>
                      </m:r>
                      <m:r>
                        <a:rPr lang="en-GB" sz="2400" b="0" i="1" smtClean="0">
                          <a:latin typeface="Cambria Math"/>
                        </a:rPr>
                        <m:t>=−3 </m:t>
                      </m:r>
                      <m:r>
                        <a:rPr lang="en-GB" sz="2400" b="0" i="1" smtClean="0">
                          <a:latin typeface="Cambria Math"/>
                        </a:rPr>
                        <m:t>𝑎𝑛𝑑</m:t>
                      </m:r>
                      <m:r>
                        <a:rPr lang="en-GB" sz="2400" b="0" i="1" smtClean="0">
                          <a:latin typeface="Cambria Math"/>
                        </a:rPr>
                        <m:t> </m:t>
                      </m:r>
                      <m:r>
                        <a:rPr lang="en-GB" sz="2400" b="0" i="1" smtClean="0">
                          <a:latin typeface="Cambria Math"/>
                        </a:rPr>
                        <m:t>𝑒</m:t>
                      </m:r>
                      <m:r>
                        <a:rPr lang="en-GB" sz="2400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GB" sz="24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4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Find the values of the following expressions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) 3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𝑐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−4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𝑑</m:t>
                      </m:r>
                    </m:oMath>
                  </m:oMathPara>
                </a14:m>
                <a:endParaRPr lang="en-GB" sz="24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𝑏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) 2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𝑑𝑒</m:t>
                      </m:r>
                    </m:oMath>
                  </m:oMathPara>
                </a14:m>
                <a:endParaRPr lang="en-GB" sz="24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𝑐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) 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𝑐𝑒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𝑑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6" t="-13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3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S1 Block 2 Test Revision (2)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sz="24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Write in a simpler form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) 3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+7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+4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2400" b="0" i="1" dirty="0" smtClean="0">
                  <a:latin typeface="Cambria Math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𝑏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) 7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𝑦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−5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−3</m:t>
                          </m:r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400" b="0" i="1" dirty="0" smtClean="0">
                  <a:latin typeface="Cambria Math"/>
                  <a:cs typeface="Calibri" panose="020F0502020204030204" pitchFamily="34" charset="0"/>
                </a:endParaRPr>
              </a:p>
              <a:p>
                <a:r>
                  <a:rPr lang="en-GB" sz="24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Simplify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) 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𝑎</m:t>
                      </m:r>
                    </m:oMath>
                  </m:oMathPara>
                </a14:m>
                <a:endParaRPr lang="en-GB" sz="24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𝑏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) 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𝑏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×4×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𝑏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×(−3)</m:t>
                      </m:r>
                    </m:oMath>
                  </m:oMathPara>
                </a14:m>
                <a:endParaRPr lang="en-GB" sz="24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𝑐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) −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𝑔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×4×(−3)×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h</m:t>
                      </m:r>
                    </m:oMath>
                  </m:oMathPara>
                </a14:m>
                <a:endParaRPr lang="en-GB" sz="24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6" t="-13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0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S1 Block 2 Test Revision (3)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sz="24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Solve the following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) 3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+27+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=35</m:t>
                      </m:r>
                    </m:oMath>
                  </m:oMathPara>
                </a14:m>
                <a:endParaRPr lang="en-GB" sz="24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𝑏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) 54−7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=33</m:t>
                      </m:r>
                    </m:oMath>
                  </m:oMathPara>
                </a14:m>
                <a:endParaRPr lang="en-GB" sz="24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𝑐</m:t>
                      </m:r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) 3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4</m:t>
                          </m:r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  <a:cs typeface="Calibri" panose="020F0502020204030204" pitchFamily="34" charset="0"/>
                            </a:rPr>
                            <m:t>−7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  <a:cs typeface="Calibri" panose="020F0502020204030204" pitchFamily="34" charset="0"/>
                        </a:rPr>
                        <m:t>=39</m:t>
                      </m:r>
                    </m:oMath>
                  </m:oMathPara>
                </a14:m>
                <a:endParaRPr lang="en-GB" sz="24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6" t="-13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0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S1 Block 2 Test Revision (4)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map shows the distances between 4 towns along the M8.</a:t>
            </a:r>
          </a:p>
          <a:p>
            <a:endParaRPr lang="en-GB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LcParenR"/>
            </a:pPr>
            <a:r>
              <a:rPr lang="en-GB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far is it from Glasgow to Bathgate (answer in terms of x)</a:t>
            </a:r>
          </a:p>
          <a:p>
            <a:pPr marL="457200" indent="-457200">
              <a:buAutoNum type="alphaLcParenR"/>
            </a:pPr>
            <a:r>
              <a:rPr lang="en-GB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Write down an expression for the distance from Bathgate to Edinburgh</a:t>
            </a:r>
          </a:p>
          <a:p>
            <a:pPr marL="457200" indent="-457200">
              <a:buAutoNum type="alphaLcParenR"/>
            </a:pPr>
            <a:r>
              <a:rPr lang="en-GB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Write an expression for the distance from Livingston to Edinburgh.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288945" y="1491515"/>
            <a:ext cx="6790290" cy="1584550"/>
            <a:chOff x="902851" y="1997758"/>
            <a:chExt cx="6790290" cy="158455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428659" y="2547764"/>
              <a:ext cx="626709" cy="0"/>
            </a:xfrm>
            <a:prstGeom prst="line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902851" y="1997758"/>
              <a:ext cx="6790290" cy="1584550"/>
              <a:chOff x="902851" y="1997758"/>
              <a:chExt cx="6790290" cy="158455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4055368" y="2414673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902851" y="1997758"/>
                <a:ext cx="6790290" cy="1584550"/>
                <a:chOff x="902851" y="1997758"/>
                <a:chExt cx="6790290" cy="1584550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3463308" y="2492896"/>
                  <a:ext cx="8611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x miles</a:t>
                  </a:r>
                  <a:endParaRPr lang="en-GB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902851" y="1997758"/>
                  <a:ext cx="6790290" cy="1584550"/>
                  <a:chOff x="902851" y="1997758"/>
                  <a:chExt cx="6790290" cy="1584550"/>
                </a:xfrm>
              </p:grpSpPr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3374635" y="3212976"/>
                    <a:ext cx="10326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 smtClean="0"/>
                      <a:t>48 miles</a:t>
                    </a:r>
                    <a:endParaRPr lang="en-GB" dirty="0"/>
                  </a:p>
                </p:txBody>
              </p:sp>
              <p:grpSp>
                <p:nvGrpSpPr>
                  <p:cNvPr id="22" name="Group 21"/>
                  <p:cNvGrpSpPr/>
                  <p:nvPr/>
                </p:nvGrpSpPr>
                <p:grpSpPr>
                  <a:xfrm>
                    <a:off x="902851" y="1997758"/>
                    <a:ext cx="6790290" cy="1071202"/>
                    <a:chOff x="902851" y="1997758"/>
                    <a:chExt cx="6790290" cy="1071202"/>
                  </a:xfrm>
                </p:grpSpPr>
                <p:cxnSp>
                  <p:nvCxnSpPr>
                    <p:cNvPr id="6" name="Straight Connector 5"/>
                    <p:cNvCxnSpPr/>
                    <p:nvPr/>
                  </p:nvCxnSpPr>
                  <p:spPr>
                    <a:xfrm>
                      <a:off x="1259632" y="3068960"/>
                      <a:ext cx="5586908" cy="0"/>
                    </a:xfrm>
                    <a:prstGeom prst="line">
                      <a:avLst/>
                    </a:prstGeom>
                    <a:ln w="25400"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" name="Straight Connector 6"/>
                    <p:cNvCxnSpPr/>
                    <p:nvPr/>
                  </p:nvCxnSpPr>
                  <p:spPr>
                    <a:xfrm>
                      <a:off x="1403245" y="2571281"/>
                      <a:ext cx="1491208" cy="0"/>
                    </a:xfrm>
                    <a:prstGeom prst="line">
                      <a:avLst/>
                    </a:prstGeom>
                    <a:ln w="25400"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" name="Oval 7"/>
                    <p:cNvSpPr/>
                    <p:nvPr/>
                  </p:nvSpPr>
                  <p:spPr>
                    <a:xfrm>
                      <a:off x="1174645" y="2433464"/>
                      <a:ext cx="228600" cy="2286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" name="Oval 8"/>
                    <p:cNvSpPr/>
                    <p:nvPr/>
                  </p:nvSpPr>
                  <p:spPr>
                    <a:xfrm>
                      <a:off x="3047256" y="2414673"/>
                      <a:ext cx="228600" cy="2286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" name="Oval 10"/>
                    <p:cNvSpPr/>
                    <p:nvPr/>
                  </p:nvSpPr>
                  <p:spPr>
                    <a:xfrm>
                      <a:off x="6732240" y="2433464"/>
                      <a:ext cx="228600" cy="2286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3893875" y="1997758"/>
                      <a:ext cx="10639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Bathgate</a:t>
                      </a:r>
                      <a:endParaRPr lang="en-GB" dirty="0"/>
                    </a:p>
                  </p:txBody>
                </p:sp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6516216" y="2039322"/>
                      <a:ext cx="117692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Edinburgh</a:t>
                      </a:r>
                      <a:endParaRPr lang="en-GB" dirty="0"/>
                    </a:p>
                  </p:txBody>
                </p:sp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902851" y="1997758"/>
                      <a:ext cx="100078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Glasgow</a:t>
                      </a:r>
                      <a:endParaRPr lang="en-GB" dirty="0"/>
                    </a:p>
                  </p:txBody>
                </p:sp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2578030" y="1997758"/>
                      <a:ext cx="1167051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Livingston</a:t>
                      </a:r>
                      <a:endParaRPr lang="en-GB" dirty="0"/>
                    </a:p>
                  </p:txBody>
                </p:sp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1582245" y="2555612"/>
                      <a:ext cx="99578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5x miles</a:t>
                      </a:r>
                      <a:endParaRPr lang="en-GB" dirty="0"/>
                    </a:p>
                  </p:txBody>
                </p: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14450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S1 Block 2 Test Revision </a:t>
            </a:r>
            <a:r>
              <a:rPr lang="en-GB" dirty="0" smtClean="0"/>
              <a:t>(5)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By first rounding each number to one figure accuracy,</a:t>
            </a:r>
          </a:p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estimate the answer for each of these calculations.</a:t>
            </a:r>
          </a:p>
          <a:p>
            <a:pPr marL="457200" indent="-457200">
              <a:buAutoNum type="alphaLcParenR"/>
            </a:pPr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234 x 49</a:t>
            </a:r>
          </a:p>
          <a:p>
            <a:pPr marL="457200" indent="-457200">
              <a:buAutoNum type="alphaLcParenR"/>
            </a:pPr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727 ÷ 69</a:t>
            </a:r>
          </a:p>
          <a:p>
            <a:pPr marL="457200" indent="-457200">
              <a:buAutoNum type="alphaLcParenR"/>
            </a:pPr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345 x 22 + 456 x 12</a:t>
            </a:r>
          </a:p>
          <a:p>
            <a:endParaRPr lang="en-GB" sz="24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59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S1 Block 2 Test Revision </a:t>
            </a:r>
            <a:r>
              <a:rPr lang="en-GB" dirty="0" smtClean="0"/>
              <a:t>(6)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1.	The front wheel on Jennie’s tricycle has 12 spokes.  </a:t>
            </a:r>
          </a:p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	What size is the angle at the centre of the wheel between each spoke?</a:t>
            </a:r>
          </a:p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2.	If the outside of the wheel measures 13.2 cm from one spoke to the next, how far is it all the way round the wheel?</a:t>
            </a:r>
          </a:p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3.	If Jennie cycles 100 m, how many times will the wheel have turned?</a:t>
            </a:r>
            <a:endParaRPr lang="en-GB" sz="24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S1 Block 2 Test Revision </a:t>
            </a:r>
            <a:r>
              <a:rPr lang="en-GB" dirty="0" smtClean="0"/>
              <a:t>(7)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1.	Emma is a 2oom runner.</a:t>
            </a:r>
          </a:p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	During a training session she averages 20.7seconds for 3 runs.</a:t>
            </a:r>
          </a:p>
          <a:p>
            <a:r>
              <a:rPr lang="en-GB" sz="2400" b="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Andrea completes two laps, one in 20.9 seconds, the other in 20.3 seconds. What time must she do in her third run to beat Emma’s total time?</a:t>
            </a:r>
          </a:p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2. Round the following to 1 decimal place</a:t>
            </a:r>
          </a:p>
          <a:p>
            <a:r>
              <a:rPr lang="en-GB" sz="2400" b="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a) 0.921	b) 3.4567	c) 19.9999</a:t>
            </a:r>
            <a:endParaRPr lang="en-GB" sz="24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S1 Block 2 Test Revision </a:t>
            </a:r>
            <a:r>
              <a:rPr lang="en-GB" dirty="0" smtClean="0"/>
              <a:t>(8)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Calculate the mean, median, mode and range of the following sets of data</a:t>
            </a:r>
          </a:p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1.		3.4	4.8	4.5	4.5	3.9	</a:t>
            </a:r>
          </a:p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		6.1	4.8	4.8	5.1	3.7</a:t>
            </a:r>
          </a:p>
          <a:p>
            <a:endParaRPr lang="en-GB" sz="24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2.		-2	7 	5	3	-2</a:t>
            </a:r>
            <a:endParaRPr lang="en-GB" sz="24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S1 Block 2 Test Revision </a:t>
            </a:r>
            <a:r>
              <a:rPr lang="en-GB" dirty="0" smtClean="0"/>
              <a:t>(9)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Copy the diagram and fill in all the missing angles</a:t>
            </a:r>
          </a:p>
          <a:p>
            <a:endParaRPr lang="en-GB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Calculate the size of the </a:t>
            </a:r>
          </a:p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interior angle of this regular </a:t>
            </a:r>
          </a:p>
          <a:p>
            <a:r>
              <a:rPr lang="en-GB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octagon.</a:t>
            </a:r>
            <a:endParaRPr lang="en-GB" sz="24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71600" y="1763524"/>
            <a:ext cx="38884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5880" y="2564904"/>
            <a:ext cx="38884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115616" y="1412776"/>
            <a:ext cx="2520280" cy="1872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07313" y="1412776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32°</a:t>
            </a:r>
            <a:endParaRPr lang="en-GB" dirty="0"/>
          </a:p>
        </p:txBody>
      </p:sp>
      <p:sp>
        <p:nvSpPr>
          <p:cNvPr id="12" name="Octagon 11"/>
          <p:cNvSpPr/>
          <p:nvPr/>
        </p:nvSpPr>
        <p:spPr>
          <a:xfrm>
            <a:off x="4932040" y="3073152"/>
            <a:ext cx="1821904" cy="1677888"/>
          </a:xfrm>
          <a:prstGeom prst="oc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3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49</TotalTime>
  <Words>353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S1 Block 2 Test Revision (1)</vt:lpstr>
      <vt:lpstr>S1 Block 2 Test Revision (2)</vt:lpstr>
      <vt:lpstr>S1 Block 2 Test Revision (3)</vt:lpstr>
      <vt:lpstr>S1 Block 2 Test Revision (4)</vt:lpstr>
      <vt:lpstr>S1 Block 2 Test Revision (5)</vt:lpstr>
      <vt:lpstr>S1 Block 2 Test Revision (6)</vt:lpstr>
      <vt:lpstr>S1 Block 2 Test Revision (7)</vt:lpstr>
      <vt:lpstr>S1 Block 2 Test Revision (8)</vt:lpstr>
      <vt:lpstr>S1 Block 2 Test Revision (9)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 Block 2 Test Revision (1)</dc:title>
  <dc:creator>stephensonc</dc:creator>
  <cp:lastModifiedBy>stephensonc</cp:lastModifiedBy>
  <cp:revision>6</cp:revision>
  <dcterms:created xsi:type="dcterms:W3CDTF">2014-05-01T08:39:34Z</dcterms:created>
  <dcterms:modified xsi:type="dcterms:W3CDTF">2014-05-02T10:56:23Z</dcterms:modified>
</cp:coreProperties>
</file>